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Flow of Food: Purchasing, Receiving, Storage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ServSafe Chapter 5 (7</a:t>
            </a:r>
            <a:r>
              <a:rPr lang="en-US" baseline="30000" dirty="0" smtClean="0"/>
              <a:t>th</a:t>
            </a:r>
            <a:r>
              <a:rPr lang="en-US" dirty="0" smtClean="0"/>
              <a:t> edition)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664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Receiving and Inspecting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Damage to Reject</a:t>
            </a:r>
          </a:p>
          <a:p>
            <a:pPr lvl="1"/>
            <a:r>
              <a:rPr lang="en-US" dirty="0" smtClean="0"/>
              <a:t> items with tears, holes or punctures in packaging</a:t>
            </a:r>
          </a:p>
          <a:p>
            <a:pPr lvl="1"/>
            <a:r>
              <a:rPr lang="en-US" dirty="0" smtClean="0"/>
              <a:t>Reject cans with:</a:t>
            </a:r>
          </a:p>
          <a:p>
            <a:pPr lvl="2"/>
            <a:r>
              <a:rPr lang="en-US" dirty="0" smtClean="0"/>
              <a:t>Severe dents in seams</a:t>
            </a:r>
          </a:p>
          <a:p>
            <a:pPr lvl="2"/>
            <a:r>
              <a:rPr lang="en-US" dirty="0" smtClean="0"/>
              <a:t>Deep dents in body</a:t>
            </a:r>
          </a:p>
          <a:p>
            <a:pPr lvl="2"/>
            <a:r>
              <a:rPr lang="en-US" dirty="0" smtClean="0"/>
              <a:t>Missing labels</a:t>
            </a:r>
          </a:p>
          <a:p>
            <a:pPr lvl="2"/>
            <a:r>
              <a:rPr lang="en-US" dirty="0" smtClean="0"/>
              <a:t>Swollen or bulging ends</a:t>
            </a:r>
          </a:p>
          <a:p>
            <a:pPr lvl="2"/>
            <a:r>
              <a:rPr lang="en-US" dirty="0" smtClean="0"/>
              <a:t>Holes and visible signs of leaking</a:t>
            </a:r>
          </a:p>
          <a:p>
            <a:pPr lvl="2"/>
            <a:r>
              <a:rPr lang="en-US" dirty="0" smtClean="0"/>
              <a:t>Rust</a:t>
            </a:r>
          </a:p>
          <a:p>
            <a:pPr lvl="1"/>
            <a:r>
              <a:rPr lang="en-US" dirty="0" smtClean="0"/>
              <a:t>All food packaged in ROP/MAP is bloated or leaking</a:t>
            </a:r>
          </a:p>
          <a:p>
            <a:pPr lvl="1"/>
            <a:r>
              <a:rPr lang="en-US" dirty="0" smtClean="0"/>
              <a:t>Items with broken cartons or seals</a:t>
            </a:r>
          </a:p>
          <a:p>
            <a:pPr lvl="1"/>
            <a:r>
              <a:rPr lang="en-US" dirty="0" smtClean="0"/>
              <a:t>Dirty discolored packaging</a:t>
            </a:r>
          </a:p>
          <a:p>
            <a:pPr lvl="1"/>
            <a:r>
              <a:rPr lang="en-US" dirty="0" smtClean="0"/>
              <a:t>Anything tampered with</a:t>
            </a:r>
          </a:p>
          <a:p>
            <a:pPr lvl="2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Packaging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5349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Liquid</a:t>
            </a:r>
          </a:p>
          <a:p>
            <a:pPr marL="960120" lvl="2" indent="0">
              <a:buNone/>
            </a:pPr>
            <a:r>
              <a:rPr lang="en-US" dirty="0" smtClean="0"/>
              <a:t>Leaks, dampness or water stains</a:t>
            </a:r>
          </a:p>
          <a:p>
            <a:pPr marL="0" indent="0">
              <a:buNone/>
            </a:pPr>
            <a:r>
              <a:rPr lang="en-US" dirty="0" smtClean="0"/>
              <a:t>Pests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chewed edges, feces</a:t>
            </a:r>
          </a:p>
          <a:p>
            <a:pPr marL="0" indent="0">
              <a:buNone/>
            </a:pPr>
            <a:r>
              <a:rPr lang="en-US" dirty="0" smtClean="0"/>
              <a:t>Dates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incorrectly labeled food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missing use-by-date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missing expiration date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Items passed use-by-date or expiration date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66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Receiving and Inspection	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items should be delivered with correct documents</a:t>
            </a:r>
          </a:p>
          <a:p>
            <a:r>
              <a:rPr lang="en-US" dirty="0" smtClean="0"/>
              <a:t>Shellfish should be received with </a:t>
            </a:r>
            <a:r>
              <a:rPr lang="en-US" dirty="0" err="1" smtClean="0"/>
              <a:t>shellstock</a:t>
            </a:r>
            <a:r>
              <a:rPr lang="en-US" dirty="0"/>
              <a:t> </a:t>
            </a:r>
            <a:r>
              <a:rPr lang="en-US" dirty="0" smtClean="0"/>
              <a:t>identification tags</a:t>
            </a:r>
          </a:p>
          <a:p>
            <a:pPr lvl="1"/>
            <a:r>
              <a:rPr lang="en-US" dirty="0" smtClean="0"/>
              <a:t>Tell when and where shellfish were harvested and from approved source</a:t>
            </a:r>
          </a:p>
          <a:p>
            <a:pPr lvl="1"/>
            <a:r>
              <a:rPr lang="en-US" dirty="0" smtClean="0"/>
              <a:t>Store shellfish in original container until last shellfish is used and then write date on </a:t>
            </a:r>
            <a:r>
              <a:rPr lang="en-US" dirty="0" err="1" smtClean="0"/>
              <a:t>shellstock</a:t>
            </a:r>
            <a:r>
              <a:rPr lang="en-US" dirty="0" smtClean="0"/>
              <a:t> tag and keep on file for 90 days for last use.</a:t>
            </a:r>
          </a:p>
          <a:p>
            <a:r>
              <a:rPr lang="en-US" dirty="0" smtClean="0"/>
              <a:t>Fish eaten raw or partially cooked must be received with correct documentation.</a:t>
            </a:r>
          </a:p>
          <a:p>
            <a:pPr lvl="1"/>
            <a:r>
              <a:rPr lang="en-US" dirty="0" smtClean="0"/>
              <a:t>Indicates fish were properly frozen before received</a:t>
            </a:r>
          </a:p>
          <a:p>
            <a:pPr lvl="1"/>
            <a:r>
              <a:rPr lang="en-US" dirty="0" smtClean="0"/>
              <a:t>Kept 90 days from sale of fish</a:t>
            </a:r>
          </a:p>
          <a:p>
            <a:pPr lvl="1"/>
            <a:r>
              <a:rPr lang="en-US" dirty="0" smtClean="0"/>
              <a:t>Farm raised fish should have FDA documentation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Documentation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3983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Receiving and Inspection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food quality can be a sign that food has been time-temp abused and unsafe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Appearance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Reject: </a:t>
            </a:r>
            <a:r>
              <a:rPr lang="en-US" dirty="0" smtClean="0"/>
              <a:t>moldy, abnormal color, moist when it should be dry, or show signs of pest infestation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Texture</a:t>
            </a: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Reject:</a:t>
            </a:r>
            <a:r>
              <a:rPr lang="en-US" dirty="0" smtClean="0"/>
              <a:t> meat, fish, or poultry that is slimy, sticky, or dry.  If flesh leaves and imprint when touched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Odor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	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Reject: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abnormal or unpleasant odor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Food Quality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8059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Storing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items that are not in their original containers</a:t>
            </a:r>
          </a:p>
          <a:p>
            <a:r>
              <a:rPr lang="en-US" dirty="0" smtClean="0"/>
              <a:t>Food labels should include common name of food clearly and accurately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Labeling Food </a:t>
            </a:r>
            <a:r>
              <a:rPr lang="en-US" sz="3600" dirty="0"/>
              <a:t>for use On-Site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7701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Storing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Items packaged in an operation for sale to customers for home use should have the following indicated on label:</a:t>
            </a:r>
          </a:p>
          <a:p>
            <a:pPr lvl="1"/>
            <a:r>
              <a:rPr lang="en-US" dirty="0" smtClean="0"/>
              <a:t>Common name of food or statement clearly identifying</a:t>
            </a:r>
          </a:p>
          <a:p>
            <a:pPr lvl="1"/>
            <a:r>
              <a:rPr lang="en-US" dirty="0" smtClean="0"/>
              <a:t>Quantity of food</a:t>
            </a:r>
          </a:p>
          <a:p>
            <a:pPr lvl="1"/>
            <a:r>
              <a:rPr lang="en-US" dirty="0" smtClean="0"/>
              <a:t>List of ingredients and sub-ingredients in descending order</a:t>
            </a:r>
          </a:p>
          <a:p>
            <a:pPr lvl="1"/>
            <a:r>
              <a:rPr lang="en-US" dirty="0" smtClean="0"/>
              <a:t>List of artificial colors and flavors in food</a:t>
            </a:r>
          </a:p>
          <a:p>
            <a:pPr lvl="1"/>
            <a:r>
              <a:rPr lang="en-US" dirty="0" smtClean="0"/>
              <a:t>Chemical preservatives</a:t>
            </a:r>
          </a:p>
          <a:p>
            <a:pPr lvl="1"/>
            <a:r>
              <a:rPr lang="en-US" dirty="0" smtClean="0"/>
              <a:t>Name and place of business of manufacturer, packer, or distributor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Labeling Food that is package on-site for retail sale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3387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Date Marking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Food must be date marked if it is held for longer than 24 hours</a:t>
            </a:r>
          </a:p>
          <a:p>
            <a:r>
              <a:rPr lang="en-US" dirty="0"/>
              <a:t>Should indicate when the food must be sold, eaten, or thrown out</a:t>
            </a:r>
          </a:p>
          <a:p>
            <a:r>
              <a:rPr lang="en-US" dirty="0"/>
              <a:t>Dates can be marked on prep day or use by day. </a:t>
            </a:r>
          </a:p>
          <a:p>
            <a:pPr lvl="1"/>
            <a:r>
              <a:rPr lang="en-US" dirty="0"/>
              <a:t>Only use one in your operation</a:t>
            </a:r>
          </a:p>
          <a:p>
            <a:r>
              <a:rPr lang="en-US" dirty="0"/>
              <a:t>RTE TCS food can be held for seven days at 41</a:t>
            </a:r>
            <a:r>
              <a:rPr lang="en-US" dirty="0">
                <a:latin typeface="Times New Roman"/>
                <a:cs typeface="Times New Roman"/>
              </a:rPr>
              <a:t>˚</a:t>
            </a:r>
            <a:r>
              <a:rPr lang="en-US" dirty="0"/>
              <a:t>F or lower</a:t>
            </a:r>
          </a:p>
          <a:p>
            <a:pPr lvl="1"/>
            <a:r>
              <a:rPr lang="en-US" dirty="0"/>
              <a:t>Count begins on day food was prepared or container opened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combining food with different use-by dates in a dish, the discard date of dish should be base on the earliest use-by date of any food items involved.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44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Temperatures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 cold TCS food at an internal temp of 41</a:t>
            </a:r>
            <a:r>
              <a:rPr lang="en-US" dirty="0">
                <a:latin typeface="Times New Roman"/>
                <a:cs typeface="Times New Roman"/>
              </a:rPr>
              <a:t>˚</a:t>
            </a:r>
            <a:r>
              <a:rPr lang="en-US" dirty="0"/>
              <a:t>F or lower</a:t>
            </a:r>
          </a:p>
          <a:p>
            <a:r>
              <a:rPr lang="en-US" dirty="0"/>
              <a:t>Store hot TCS food at 135</a:t>
            </a:r>
            <a:r>
              <a:rPr lang="en-US" dirty="0">
                <a:latin typeface="Times New Roman"/>
                <a:cs typeface="Times New Roman"/>
              </a:rPr>
              <a:t>˚</a:t>
            </a:r>
            <a:r>
              <a:rPr lang="en-US" dirty="0"/>
              <a:t>F or warmer</a:t>
            </a:r>
          </a:p>
          <a:p>
            <a:r>
              <a:rPr lang="en-US" dirty="0"/>
              <a:t>Storage units should have an air temperature measuring device in the warmest part of unit and it must be accurate within +/- 3</a:t>
            </a:r>
            <a:r>
              <a:rPr lang="en-US" dirty="0">
                <a:latin typeface="Times New Roman"/>
                <a:cs typeface="Times New Roman"/>
              </a:rPr>
              <a:t>˚</a:t>
            </a:r>
            <a:r>
              <a:rPr lang="en-US" dirty="0"/>
              <a:t>F</a:t>
            </a:r>
          </a:p>
          <a:p>
            <a:r>
              <a:rPr lang="en-US" dirty="0"/>
              <a:t>Do not overload coolers/freezers</a:t>
            </a:r>
          </a:p>
          <a:p>
            <a:r>
              <a:rPr lang="en-US" dirty="0"/>
              <a:t>Monitor food temps </a:t>
            </a:r>
            <a:r>
              <a:rPr lang="en-US" dirty="0" smtClean="0"/>
              <a:t>regularly</a:t>
            </a:r>
          </a:p>
          <a:p>
            <a:r>
              <a:rPr lang="en-US" dirty="0" smtClean="0"/>
              <a:t>Use open shelving (do not line shelves)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61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Rotation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In First Out</a:t>
            </a:r>
          </a:p>
          <a:p>
            <a:pPr lvl="1"/>
            <a:r>
              <a:rPr lang="en-US" dirty="0"/>
              <a:t>Check expiration dates</a:t>
            </a:r>
          </a:p>
          <a:p>
            <a:pPr lvl="1"/>
            <a:r>
              <a:rPr lang="en-US" dirty="0"/>
              <a:t>Store items with earliest use-by date/expiration date in front and those with later dates in back</a:t>
            </a:r>
          </a:p>
          <a:p>
            <a:pPr lvl="1"/>
            <a:r>
              <a:rPr lang="en-US" dirty="0"/>
              <a:t>Use those that expire sooner, first</a:t>
            </a:r>
          </a:p>
          <a:p>
            <a:pPr lvl="1"/>
            <a:r>
              <a:rPr lang="en-US" dirty="0"/>
              <a:t>Throw out food passed its expiration date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FIFO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1413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2999"/>
            <a:ext cx="3040960" cy="2527479"/>
          </a:xfrm>
        </p:spPr>
        <p:txBody>
          <a:bodyPr>
            <a:normAutofit/>
          </a:bodyPr>
          <a:lstStyle/>
          <a:p>
            <a:r>
              <a:rPr lang="en-US" sz="3600" dirty="0"/>
              <a:t>Preventing Cross Contamination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Storage:</a:t>
            </a:r>
          </a:p>
          <a:p>
            <a:r>
              <a:rPr lang="en-US" dirty="0" smtClean="0"/>
              <a:t>Supplies </a:t>
            </a:r>
            <a:r>
              <a:rPr lang="en-US" dirty="0"/>
              <a:t>are stored in designated storage areas</a:t>
            </a:r>
          </a:p>
          <a:p>
            <a:r>
              <a:rPr lang="en-US" dirty="0"/>
              <a:t>Stored 6 inches from walls and </a:t>
            </a:r>
            <a:r>
              <a:rPr lang="en-US" dirty="0" smtClean="0"/>
              <a:t>floors</a:t>
            </a:r>
          </a:p>
          <a:p>
            <a:r>
              <a:rPr lang="en-US" dirty="0" smtClean="0"/>
              <a:t>Store single use items in original packaging</a:t>
            </a:r>
          </a:p>
          <a:p>
            <a:pPr marL="0" indent="0">
              <a:buNone/>
            </a:pPr>
            <a:r>
              <a:rPr lang="en-US" dirty="0" smtClean="0"/>
              <a:t>Containers</a:t>
            </a:r>
            <a:endParaRPr lang="en-US" dirty="0"/>
          </a:p>
          <a:p>
            <a:r>
              <a:rPr lang="en-US" b="1" dirty="0"/>
              <a:t>Never</a:t>
            </a:r>
            <a:r>
              <a:rPr lang="en-US" dirty="0"/>
              <a:t> use empty food containers or chemical containers to store different </a:t>
            </a:r>
            <a:r>
              <a:rPr lang="en-US" dirty="0" smtClean="0"/>
              <a:t>items</a:t>
            </a:r>
          </a:p>
          <a:p>
            <a:r>
              <a:rPr lang="en-US" dirty="0" smtClean="0"/>
              <a:t>Use durable, leak proof containers that can be sealed or covered</a:t>
            </a:r>
            <a:endParaRPr lang="en-US" dirty="0"/>
          </a:p>
          <a:p>
            <a:r>
              <a:rPr lang="en-US" dirty="0"/>
              <a:t>Clean and sanitize all surfaces and storage equipment regularly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87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Purchasing and Receiving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cannot make unsafe food safe!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Purchase from approved, reputable suppliers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3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Order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641" y="360609"/>
            <a:ext cx="7892491" cy="62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2910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raw meat, poultry, and seafood separately from ready-to-eat food</a:t>
            </a:r>
          </a:p>
          <a:p>
            <a:r>
              <a:rPr lang="en-US" dirty="0" smtClean="0"/>
              <a:t>If they cannot be stored separately then store by internal cooking temperature</a:t>
            </a:r>
          </a:p>
          <a:p>
            <a:r>
              <a:rPr lang="en-US" dirty="0" smtClean="0"/>
              <a:t>Ground meat and ground fish can be stored above whole cuts of beef and pork.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43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should be stored in clean, dry location away from dust and other contaminants</a:t>
            </a:r>
          </a:p>
          <a:p>
            <a:r>
              <a:rPr lang="en-US" dirty="0" smtClean="0"/>
              <a:t>Never store in the following:</a:t>
            </a:r>
          </a:p>
          <a:p>
            <a:pPr lvl="1"/>
            <a:r>
              <a:rPr lang="en-US" dirty="0" smtClean="0"/>
              <a:t>Locker or dressing rooms</a:t>
            </a:r>
          </a:p>
          <a:p>
            <a:pPr lvl="1"/>
            <a:r>
              <a:rPr lang="en-US" dirty="0" smtClean="0"/>
              <a:t>Restrooms or garbage rooms</a:t>
            </a:r>
          </a:p>
          <a:p>
            <a:pPr lvl="1"/>
            <a:r>
              <a:rPr lang="en-US" dirty="0" smtClean="0"/>
              <a:t>Mechanical rooms</a:t>
            </a:r>
          </a:p>
          <a:p>
            <a:pPr lvl="1"/>
            <a:r>
              <a:rPr lang="en-US" dirty="0" smtClean="0"/>
              <a:t>Under unshielded sewer lines or leaking water lines</a:t>
            </a:r>
          </a:p>
          <a:p>
            <a:pPr lvl="1"/>
            <a:r>
              <a:rPr lang="en-US" dirty="0" smtClean="0"/>
              <a:t>Under stairwells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69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Damaged, Spoiled and incorrectly stored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Discard damaged, spoiled or incorrectly stored food or food that becomes unsafe.</a:t>
            </a:r>
          </a:p>
          <a:p>
            <a:pPr lvl="1"/>
            <a:r>
              <a:rPr lang="en-US" dirty="0" smtClean="0"/>
              <a:t>Missing dates, past date, exceeded time and temp</a:t>
            </a:r>
          </a:p>
          <a:p>
            <a:r>
              <a:rPr lang="en-US" dirty="0" smtClean="0"/>
              <a:t>If it must be stored until it can be returned then store away from other food/equipment and label so it is not used by </a:t>
            </a:r>
            <a:r>
              <a:rPr lang="en-US" smtClean="0"/>
              <a:t>other food handlers.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97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Buy only from approved, reputable suppliers</a:t>
            </a:r>
          </a:p>
          <a:p>
            <a:pPr lvl="1"/>
            <a:r>
              <a:rPr lang="en-US" dirty="0" smtClean="0"/>
              <a:t>Should have inspection reports that you can obtain</a:t>
            </a:r>
          </a:p>
          <a:p>
            <a:pPr lvl="1"/>
            <a:r>
              <a:rPr lang="en-US" dirty="0" smtClean="0"/>
              <a:t>Meet state, local and federal laws</a:t>
            </a:r>
          </a:p>
          <a:p>
            <a:pPr lvl="2"/>
            <a:r>
              <a:rPr lang="en-US" dirty="0" smtClean="0"/>
              <a:t>Includes growers, shippers, packers, manufacturers, distributors, and local markets</a:t>
            </a:r>
          </a:p>
          <a:p>
            <a:pPr lvl="1"/>
            <a:r>
              <a:rPr lang="en-US" dirty="0" smtClean="0"/>
              <a:t>Develop a relationship with suppliers</a:t>
            </a:r>
          </a:p>
          <a:p>
            <a:r>
              <a:rPr lang="en-US" dirty="0" smtClean="0"/>
              <a:t>Many operations establish supplier lists based on company specs, standards and procedures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Deliveries should only be made when staff has enough time to do inspections.  Schedule during off peak hours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4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and Inspecting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Make a specific staff member responsible for receiving and train them</a:t>
            </a:r>
          </a:p>
          <a:p>
            <a:pPr lvl="1"/>
            <a:r>
              <a:rPr lang="en-US" dirty="0" smtClean="0"/>
              <a:t>Visually inspection of items and delivery vehicle</a:t>
            </a:r>
          </a:p>
          <a:p>
            <a:pPr lvl="1"/>
            <a:r>
              <a:rPr lang="en-US" dirty="0" smtClean="0"/>
              <a:t>Temp check food and store immediately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Provide staff with tools to received correctly (scales and thermometers)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Make sure enough trained staff are available during deliveries.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Inspect immediately upon delivery/receipt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3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Receiving and Inspecting 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Service that allows food to be delivered after-hours when closed for business.</a:t>
            </a:r>
          </a:p>
          <a:p>
            <a:r>
              <a:rPr lang="en-US" dirty="0" smtClean="0"/>
              <a:t>Supplier is given a key or other access to building</a:t>
            </a:r>
          </a:p>
          <a:p>
            <a:r>
              <a:rPr lang="en-US" dirty="0" smtClean="0"/>
              <a:t>Products are placed in coolers, freezers, and dry-storage areas</a:t>
            </a:r>
          </a:p>
          <a:p>
            <a:r>
              <a:rPr lang="en-US" dirty="0" smtClean="0"/>
              <a:t>Delivery should be inspected once you arrive at operation and should meet following conditions</a:t>
            </a:r>
          </a:p>
          <a:p>
            <a:pPr lvl="1"/>
            <a:r>
              <a:rPr lang="en-US" dirty="0" smtClean="0"/>
              <a:t>From approved supplier</a:t>
            </a:r>
          </a:p>
          <a:p>
            <a:pPr lvl="1"/>
            <a:r>
              <a:rPr lang="en-US" dirty="0" smtClean="0"/>
              <a:t>Placed in correct storage</a:t>
            </a:r>
          </a:p>
          <a:p>
            <a:pPr lvl="1"/>
            <a:r>
              <a:rPr lang="en-US" dirty="0" smtClean="0"/>
              <a:t>Protected from contamination in storage</a:t>
            </a:r>
          </a:p>
          <a:p>
            <a:pPr lvl="1"/>
            <a:r>
              <a:rPr lang="en-US" dirty="0" smtClean="0"/>
              <a:t>Has not be contaminated</a:t>
            </a:r>
          </a:p>
          <a:p>
            <a:pPr lvl="1"/>
            <a:r>
              <a:rPr lang="en-US" dirty="0" smtClean="0"/>
              <a:t>Is honestly presented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Key Drop Deliveries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300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Receiving and Inspection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 you must reject, set it aside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Tell the delivery person why you are rejecting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Get a signed adjustment sheet from delivery person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Log incident on invoice or receiving documents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Some items might be reconditioned (dirty cans can be cleaned)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Damaged must be sent back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Rejecting Items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894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Receiving and Inspection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Vendors should notify of recall</a:t>
            </a:r>
          </a:p>
          <a:p>
            <a:pPr lvl="1"/>
            <a:r>
              <a:rPr lang="en-US" dirty="0" smtClean="0"/>
              <a:t>Also monitor FDA and USDA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Identify recalled food items by matching information from the recall notice to the item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Remove item from inventory and place in secure and appropriate place.  Store separately from food, utensils, equipment, linens, and single-use items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Label item in a way that will prevent it from being placed back in inventory (Do Not Use, Do Not Discard)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Refer to the vendor’s notification or recall notice for what to do with item.  (throw it out or return it)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Recalls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226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Receiving and Inspection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1393" y="443677"/>
            <a:ext cx="8070803" cy="612454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Use thermometers to check food temperature during receiving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Check meat, poultry and fish by inserting thermometer stem or probe directly into the thickest part of the food.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Check Reduced-oxygen packaging (ROP) food (modified atmosphere packaging [MAP], vacuum-packed, and sous vide food) by inserting the thermometer stem or probe between two packages.  If package allows fold it around thermometer stem.  DO NOT PUNCTURE PACKAGING!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Other packaged food should be opened and thermometer stem/probe should be inserted to cover sensing area.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Temperature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587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85423"/>
            <a:ext cx="2834640" cy="237744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Delivery and Inspection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468" y="3421182"/>
            <a:ext cx="2834640" cy="23219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Delivery Temperatures</a:t>
            </a: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961992"/>
              </p:ext>
            </p:extLst>
          </p:nvPr>
        </p:nvGraphicFramePr>
        <p:xfrm>
          <a:off x="2859108" y="193180"/>
          <a:ext cx="9156880" cy="6456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8440"/>
                <a:gridCol w="4578440"/>
              </a:tblGrid>
              <a:tr h="657113">
                <a:tc>
                  <a:txBody>
                    <a:bodyPr/>
                    <a:lstStyle/>
                    <a:p>
                      <a:r>
                        <a:rPr lang="en-US" dirty="0" smtClean="0"/>
                        <a:t>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Receiving Criteria</a:t>
                      </a:r>
                      <a:endParaRPr lang="en-US" dirty="0"/>
                    </a:p>
                  </a:txBody>
                  <a:tcPr/>
                </a:tc>
              </a:tr>
              <a:tr h="657113">
                <a:tc>
                  <a:txBody>
                    <a:bodyPr/>
                    <a:lstStyle/>
                    <a:p>
                      <a:r>
                        <a:rPr lang="en-US" dirty="0" smtClean="0"/>
                        <a:t>Cold</a:t>
                      </a:r>
                      <a:r>
                        <a:rPr lang="en-US" baseline="0" dirty="0" smtClean="0"/>
                        <a:t> TCS </a:t>
                      </a:r>
                      <a:r>
                        <a:rPr lang="en-US" baseline="0" smtClean="0"/>
                        <a:t>food </a:t>
                      </a:r>
                    </a:p>
                    <a:p>
                      <a:r>
                        <a:rPr lang="en-US" baseline="0" smtClean="0"/>
                        <a:t>(</a:t>
                      </a:r>
                      <a:r>
                        <a:rPr lang="en-US" baseline="0" dirty="0" smtClean="0"/>
                        <a:t>melons, sprouts, </a:t>
                      </a:r>
                      <a:r>
                        <a:rPr lang="en-US" baseline="0" smtClean="0"/>
                        <a:t>cut fruits/veggies)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 F or lower, unless otherwise specified</a:t>
                      </a:r>
                      <a:endParaRPr lang="en-US" dirty="0"/>
                    </a:p>
                  </a:txBody>
                  <a:tcPr/>
                </a:tc>
              </a:tr>
              <a:tr h="657113">
                <a:tc>
                  <a:txBody>
                    <a:bodyPr/>
                    <a:lstStyle/>
                    <a:p>
                      <a:r>
                        <a:rPr lang="en-US" dirty="0" smtClean="0"/>
                        <a:t>Live Shellfish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 temp of 45 F</a:t>
                      </a:r>
                      <a:r>
                        <a:rPr lang="en-US" baseline="0" dirty="0" smtClean="0"/>
                        <a:t> and an internal temp no greater than 50 F</a:t>
                      </a:r>
                      <a:endParaRPr lang="en-US" dirty="0"/>
                    </a:p>
                  </a:txBody>
                  <a:tcPr/>
                </a:tc>
              </a:tr>
              <a:tr h="775967">
                <a:tc>
                  <a:txBody>
                    <a:bodyPr/>
                    <a:lstStyle/>
                    <a:p>
                      <a:r>
                        <a:rPr lang="en-US" dirty="0" smtClean="0"/>
                        <a:t>Shucked Shellfish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 F or lower</a:t>
                      </a:r>
                    </a:p>
                    <a:p>
                      <a:r>
                        <a:rPr lang="en-US" dirty="0" smtClean="0"/>
                        <a:t>Cool the shellfish to 41 F or lower in 4 hours</a:t>
                      </a:r>
                      <a:endParaRPr lang="en-US" dirty="0"/>
                    </a:p>
                  </a:txBody>
                  <a:tcPr/>
                </a:tc>
              </a:tr>
              <a:tr h="657113">
                <a:tc>
                  <a:txBody>
                    <a:bodyPr/>
                    <a:lstStyle/>
                    <a:p>
                      <a:r>
                        <a:rPr lang="en-US" dirty="0" smtClean="0"/>
                        <a:t>Milk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 F or lower</a:t>
                      </a:r>
                    </a:p>
                    <a:p>
                      <a:r>
                        <a:rPr lang="en-US" dirty="0" smtClean="0"/>
                        <a:t>Cool the milk or lower in 4 hours</a:t>
                      </a:r>
                      <a:endParaRPr lang="en-US" dirty="0"/>
                    </a:p>
                  </a:txBody>
                  <a:tcPr/>
                </a:tc>
              </a:tr>
              <a:tr h="657113">
                <a:tc>
                  <a:txBody>
                    <a:bodyPr/>
                    <a:lstStyle/>
                    <a:p>
                      <a:r>
                        <a:rPr lang="en-US" dirty="0" smtClean="0"/>
                        <a:t>Shell Eggs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</a:t>
                      </a:r>
                      <a:r>
                        <a:rPr lang="en-US" baseline="0" dirty="0" smtClean="0"/>
                        <a:t> temp of 45 F or lower</a:t>
                      </a:r>
                      <a:endParaRPr lang="en-US" dirty="0"/>
                    </a:p>
                  </a:txBody>
                  <a:tcPr/>
                </a:tc>
              </a:tr>
              <a:tr h="657113">
                <a:tc>
                  <a:txBody>
                    <a:bodyPr/>
                    <a:lstStyle/>
                    <a:p>
                      <a:r>
                        <a:rPr lang="en-US" dirty="0" smtClean="0"/>
                        <a:t>Hot TCS 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 F or higher</a:t>
                      </a:r>
                      <a:endParaRPr lang="en-US" dirty="0"/>
                    </a:p>
                  </a:txBody>
                  <a:tcPr/>
                </a:tc>
              </a:tr>
              <a:tr h="1733673">
                <a:tc>
                  <a:txBody>
                    <a:bodyPr/>
                    <a:lstStyle/>
                    <a:p>
                      <a:r>
                        <a:rPr lang="en-US" dirty="0" smtClean="0"/>
                        <a:t>Frozen 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Should be frozen solid</a:t>
                      </a:r>
                      <a:r>
                        <a:rPr lang="en-US" baseline="0" dirty="0" smtClean="0"/>
                        <a:t> when received.</a:t>
                      </a:r>
                    </a:p>
                    <a:p>
                      <a:r>
                        <a:rPr lang="en-US" baseline="0" dirty="0" smtClean="0"/>
                        <a:t>REJECT: fluids or water stains appear in case bottoms or packaging</a:t>
                      </a:r>
                    </a:p>
                    <a:p>
                      <a:r>
                        <a:rPr lang="en-US" baseline="0" dirty="0" smtClean="0"/>
                        <a:t>*or if there are ice crystals or frozen liquids on the food or the packaging…could be evidence of refreezing/thawing, or time/temp abuse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93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1956</TotalTime>
  <Words>1318</Words>
  <Application>Microsoft Office PowerPoint</Application>
  <PresentationFormat>Widescreen</PresentationFormat>
  <Paragraphs>181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Corbel</vt:lpstr>
      <vt:lpstr>Times New Roman</vt:lpstr>
      <vt:lpstr>Wingdings 2</vt:lpstr>
      <vt:lpstr>Frame</vt:lpstr>
      <vt:lpstr>The Flow of Food: Purchasing, Receiving, Storage</vt:lpstr>
      <vt:lpstr>General Purchasing and Receiving Principles</vt:lpstr>
      <vt:lpstr>Purchasing</vt:lpstr>
      <vt:lpstr>Receiving and Inspecting</vt:lpstr>
      <vt:lpstr>Receiving and Inspecting </vt:lpstr>
      <vt:lpstr>Receiving and Inspection</vt:lpstr>
      <vt:lpstr>Receiving and Inspection</vt:lpstr>
      <vt:lpstr>Receiving and Inspection</vt:lpstr>
      <vt:lpstr>Delivery and Inspection</vt:lpstr>
      <vt:lpstr>Receiving and Inspecting</vt:lpstr>
      <vt:lpstr>Reject</vt:lpstr>
      <vt:lpstr>Receiving and Inspection </vt:lpstr>
      <vt:lpstr>Receiving and Inspection</vt:lpstr>
      <vt:lpstr>Storing</vt:lpstr>
      <vt:lpstr>Storing</vt:lpstr>
      <vt:lpstr>Date Marking</vt:lpstr>
      <vt:lpstr>Temperatures</vt:lpstr>
      <vt:lpstr>Rotation</vt:lpstr>
      <vt:lpstr>Preventing Cross Contamination</vt:lpstr>
      <vt:lpstr>Storage Order</vt:lpstr>
      <vt:lpstr>Storage Order</vt:lpstr>
      <vt:lpstr>Storage Location</vt:lpstr>
      <vt:lpstr>Damaged, Spoiled and incorrectly stored food</vt:lpstr>
    </vt:vector>
  </TitlesOfParts>
  <Company>Wichita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Flow of Food: Purchasing, Receiving, Storage</dc:title>
  <dc:creator>Katie Henning (West)</dc:creator>
  <cp:lastModifiedBy>Katie Henning (West)</cp:lastModifiedBy>
  <cp:revision>17</cp:revision>
  <dcterms:created xsi:type="dcterms:W3CDTF">2017-09-11T15:08:23Z</dcterms:created>
  <dcterms:modified xsi:type="dcterms:W3CDTF">2017-09-19T21:04:34Z</dcterms:modified>
</cp:coreProperties>
</file>